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 id="2147483658" r:id="rId2"/>
  </p:sldMasterIdLst>
  <p:notesMasterIdLst>
    <p:notesMasterId r:id="rId25"/>
  </p:notesMasterIdLst>
  <p:handoutMasterIdLst>
    <p:handoutMasterId r:id="rId26"/>
  </p:handoutMasterIdLst>
  <p:sldIdLst>
    <p:sldId id="256" r:id="rId3"/>
    <p:sldId id="257" r:id="rId4"/>
    <p:sldId id="258" r:id="rId5"/>
    <p:sldId id="280"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81" r:id="rId21"/>
    <p:sldId id="282" r:id="rId22"/>
    <p:sldId id="276" r:id="rId23"/>
    <p:sldId id="277" r:id="rId24"/>
  </p:sldIdLst>
  <p:sldSz cx="9144000" cy="6858000" type="screen4x3"/>
  <p:notesSz cx="6735763" cy="9866313"/>
  <p:embeddedFontLst>
    <p:embeddedFont>
      <p:font typeface="Century Gothic" panose="020B0502020202020204" pitchFamily="3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16/12/2024</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16/12/2024</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0C0F1F42-3858-446F-878C-04DA83196EB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9"/>
            <a:ext cx="7772400" cy="1793839"/>
          </a:xfrm>
        </p:spPr>
        <p:txBody>
          <a:bodyPr numCol="1" anchor="b">
            <a:normAutofit/>
          </a:bodyPr>
          <a:lstStyle>
            <a:lvl1pPr algn="ctr">
              <a:defRPr sz="375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1875" cap="all" baseline="0">
                <a:solidFill>
                  <a:srgbClr val="2D2D2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397146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4"/>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216612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45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63000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2"/>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2"/>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949181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6"/>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180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4"/>
            <a:ext cx="3868340" cy="2768285"/>
          </a:xfrm>
        </p:spPr>
        <p:txBody>
          <a:bodyPr numCol="1"/>
          <a:lstStyle>
            <a:lvl1pPr>
              <a:defRPr sz="195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1" y="2360437"/>
            <a:ext cx="3887391" cy="823912"/>
          </a:xfrm>
        </p:spPr>
        <p:txBody>
          <a:bodyPr numCol="1" anchor="b"/>
          <a:lstStyle>
            <a:lvl1pPr marL="0" indent="0">
              <a:buNone/>
              <a:defRPr sz="180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1" y="3289804"/>
            <a:ext cx="3887391" cy="2768285"/>
          </a:xfrm>
        </p:spPr>
        <p:txBody>
          <a:bodyPr numCol="1"/>
          <a:lstStyle>
            <a:lvl1pPr>
              <a:defRPr sz="195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9060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2"/>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166945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5"/>
            <a:ext cx="4629150" cy="476399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5"/>
            <a:ext cx="2949178" cy="803887"/>
          </a:xfrm>
        </p:spPr>
        <p:txBody>
          <a:bodyPr numCol="1" anchor="b">
            <a:normAutofit/>
          </a:bodyPr>
          <a:lstStyle>
            <a:lvl1pPr>
              <a:defRPr sz="18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ltLang="fr-FR" dirty="0"/>
              <a:t>Modifier les styles du texte du masque</a:t>
            </a:r>
          </a:p>
        </p:txBody>
      </p:sp>
    </p:spTree>
    <p:extLst>
      <p:ext uri="{BB962C8B-B14F-4D97-AF65-F5344CB8AC3E}">
        <p14:creationId xmlns:p14="http://schemas.microsoft.com/office/powerpoint/2010/main" val="368959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5"/>
            <a:ext cx="2949178" cy="803887"/>
          </a:xfrm>
        </p:spPr>
        <p:txBody>
          <a:bodyPr numCol="1" anchor="b">
            <a:normAutofit/>
          </a:bodyPr>
          <a:lstStyle>
            <a:lvl1pPr>
              <a:defRPr sz="18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ltLang="fr-FR" dirty="0"/>
              <a:t>Modifier les styles du texte du masque</a:t>
            </a:r>
          </a:p>
        </p:txBody>
      </p:sp>
    </p:spTree>
    <p:extLst>
      <p:ext uri="{BB962C8B-B14F-4D97-AF65-F5344CB8AC3E}">
        <p14:creationId xmlns:p14="http://schemas.microsoft.com/office/powerpoint/2010/main" val="425799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269019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2"/>
            <a:ext cx="3086100" cy="365125"/>
          </a:xfrm>
          <a:prstGeom prst="rect">
            <a:avLst/>
          </a:prstGeom>
        </p:spPr>
        <p:txBody>
          <a:bodyPr vert="horz" lIns="91440" tIns="45720" rIns="91440" bIns="45720" numCol="1" rtlCol="0" anchor="ctr"/>
          <a:lstStyle>
            <a:lvl1pPr algn="l">
              <a:defRPr sz="9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2"/>
            <a:ext cx="2057400" cy="365125"/>
          </a:xfrm>
          <a:prstGeom prst="rect">
            <a:avLst/>
          </a:prstGeom>
        </p:spPr>
        <p:txBody>
          <a:bodyPr vert="horz" lIns="91440" tIns="45720" rIns="91440" bIns="45720" numCol="1" rtlCol="0" anchor="ctr"/>
          <a:lstStyle>
            <a:lvl1pPr algn="r">
              <a:defRPr sz="9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8"/>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269660635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685800" rtl="0" eaLnBrk="1" latinLnBrk="0" hangingPunct="1">
        <a:lnSpc>
          <a:spcPct val="90000"/>
        </a:lnSpc>
        <a:spcBef>
          <a:spcPct val="0"/>
        </a:spcBef>
        <a:buNone/>
        <a:defRPr sz="3000" kern="1200" cap="all" baseline="0">
          <a:solidFill>
            <a:srgbClr val="D0363B"/>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lt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74 SERVETTAZ</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73295"/>
            <a:ext cx="3953543" cy="3524042"/>
          </a:xfrm>
          <a:prstGeom prst="rect">
            <a:avLst/>
          </a:prstGeom>
          <a:noFill/>
        </p:spPr>
        <p:txBody>
          <a:bodyPr wrap="square" numCol="1" rtlCol="0">
            <a:spAutoFit/>
          </a:bodyPr>
          <a:lstStyle/>
          <a:p>
            <a:r>
              <a:rPr lang="fr-FR" altLang="fr-FR" sz="1100" b="1" dirty="0"/>
              <a:t>Épreuve hors circulation</a:t>
            </a:r>
          </a:p>
          <a:p>
            <a:r>
              <a:rPr lang="fr-FR" altLang="fr-FR" sz="1000" dirty="0"/>
              <a:t>Elle est composée de plusieurs exercices :</a:t>
            </a:r>
          </a:p>
          <a:p>
            <a:pPr marL="171450" indent="-171450">
              <a:buFont typeface="Arial" panose="020B0604020202020204" pitchFamily="34" charset="0"/>
              <a:buChar char="•"/>
            </a:pPr>
            <a:r>
              <a:rPr lang="fr-FR" altLang="fr-FR" sz="1000" dirty="0"/>
              <a:t>un test sur les vérifications courantes de sécurité,</a:t>
            </a:r>
          </a:p>
          <a:p>
            <a:pPr marL="171450" indent="-171450">
              <a:buFont typeface="Arial" panose="020B0604020202020204" pitchFamily="34" charset="0"/>
              <a:buChar char="•"/>
            </a:pPr>
            <a:r>
              <a:rPr lang="fr-FR" altLang="fr-FR" sz="1000" dirty="0"/>
              <a:t>l'attelage et le dételage d'un ensemble,</a:t>
            </a:r>
          </a:p>
          <a:p>
            <a:pPr marL="171450" indent="-171450">
              <a:buFont typeface="Arial" panose="020B0604020202020204" pitchFamily="34" charset="0"/>
              <a:buChar char="•"/>
            </a:pPr>
            <a:r>
              <a:rPr lang="fr-FR" altLang="fr-FR" sz="1000" dirty="0"/>
              <a:t>une interrogation orale pour vérifier vos connaissances des règles de sécurité,</a:t>
            </a:r>
          </a:p>
          <a:p>
            <a:pPr marL="171450" indent="-171450">
              <a:buFont typeface="Arial" panose="020B0604020202020204" pitchFamily="34" charset="0"/>
              <a:buChar char="•"/>
            </a:pPr>
            <a:r>
              <a:rPr lang="fr-FR" alt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altLang="fr-FR" sz="1100" dirty="0"/>
          </a:p>
          <a:p>
            <a:r>
              <a:rPr lang="fr-FR" altLang="fr-FR" sz="1100" b="1" dirty="0"/>
              <a:t>Épreuve en circulation</a:t>
            </a:r>
          </a:p>
          <a:p>
            <a:r>
              <a:rPr lang="fr-FR" altLang="fr-FR" sz="1000" dirty="0"/>
              <a:t>L'épreuve se déroule sur des itinéraires variés.</a:t>
            </a:r>
          </a:p>
          <a:p>
            <a:r>
              <a:rPr lang="fr-FR" altLang="fr-FR" sz="1000" dirty="0"/>
              <a:t>Elle permet de vérifier que le candidat :</a:t>
            </a:r>
          </a:p>
          <a:p>
            <a:pPr marL="171450" indent="-171450">
              <a:buFont typeface="Arial" panose="020B0604020202020204" pitchFamily="34" charset="0"/>
              <a:buChar char="•"/>
            </a:pPr>
            <a:r>
              <a:rPr lang="fr-FR" altLang="fr-FR" sz="1000" dirty="0"/>
              <a:t>respecte le code de la route,</a:t>
            </a:r>
          </a:p>
          <a:p>
            <a:pPr marL="171450" indent="-171450">
              <a:buFont typeface="Arial" panose="020B0604020202020204" pitchFamily="34" charset="0"/>
              <a:buChar char="•"/>
            </a:pPr>
            <a:r>
              <a:rPr lang="fr-FR" altLang="fr-FR" sz="1000" dirty="0"/>
              <a:t>peut circuler en sécurité pour lui et les autres usagers de la route,</a:t>
            </a:r>
          </a:p>
          <a:p>
            <a:pPr marL="171450" indent="-171450">
              <a:buFont typeface="Arial" panose="020B0604020202020204" pitchFamily="34" charset="0"/>
              <a:buChar char="•"/>
            </a:pPr>
            <a:r>
              <a:rPr lang="fr-FR" altLang="fr-FR" sz="1000" dirty="0"/>
              <a:t>prend en compte les spécificités de la conduite d'un ensemble de véhicules,</a:t>
            </a:r>
          </a:p>
          <a:p>
            <a:pPr marL="171450" indent="-171450">
              <a:buFont typeface="Arial" panose="020B0604020202020204" pitchFamily="34" charset="0"/>
              <a:buChar char="•"/>
            </a:pPr>
            <a:r>
              <a:rPr lang="fr-FR" altLang="fr-FR" sz="1000" dirty="0"/>
              <a:t>maîtrise les commandes et la manipulation de son véhicule,</a:t>
            </a:r>
          </a:p>
          <a:p>
            <a:pPr marL="171450" indent="-171450">
              <a:buFont typeface="Arial" panose="020B0604020202020204" pitchFamily="34" charset="0"/>
              <a:buChar char="•"/>
            </a:pPr>
            <a:r>
              <a:rPr lang="fr-FR" alt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numCol="1" rtlCol="0">
            <a:spAutoFit/>
          </a:bodyPr>
          <a:lstStyle/>
          <a:p>
            <a:r>
              <a:rPr lang="fr-FR" alt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alt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altLang="fr-FR" sz="1100" dirty="0">
              <a:solidFill>
                <a:schemeClr val="bg1"/>
              </a:solidFill>
            </a:endParaRPr>
          </a:p>
          <a:p>
            <a:r>
              <a:rPr lang="fr-FR" alt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altLang="fr-FR" sz="1100" dirty="0">
                <a:solidFill>
                  <a:schemeClr val="bg1"/>
                </a:solidFill>
              </a:rPr>
              <a:t>une épreuve hors circulation (HC) d'admissibilité</a:t>
            </a:r>
          </a:p>
          <a:p>
            <a:pPr marL="171450" indent="-171450">
              <a:buFont typeface="Arial" panose="020B0604020202020204" pitchFamily="34" charset="0"/>
              <a:buChar char="•"/>
            </a:pPr>
            <a:r>
              <a:rPr lang="fr-FR" altLang="fr-FR" sz="1100" dirty="0">
                <a:solidFill>
                  <a:schemeClr val="bg1"/>
                </a:solidFill>
              </a:rPr>
              <a:t>et une épreuve en circulation (CIR).</a:t>
            </a:r>
          </a:p>
          <a:p>
            <a:pPr marL="171450" indent="-171450">
              <a:buFont typeface="Arial" panose="020B0604020202020204" pitchFamily="34" charset="0"/>
              <a:buChar char="•"/>
            </a:pPr>
            <a:r>
              <a:rPr lang="fr-FR" altLang="fr-FR" sz="1100" dirty="0">
                <a:solidFill>
                  <a:schemeClr val="bg1"/>
                </a:solidFill>
              </a:rPr>
              <a:t>La durée totale est de 60 minutes.</a:t>
            </a:r>
          </a:p>
          <a:p>
            <a:pPr marL="171450" indent="-171450">
              <a:buFont typeface="Arial" panose="020B0604020202020204" pitchFamily="34" charset="0"/>
              <a:buChar char="•"/>
            </a:pPr>
            <a:r>
              <a:rPr lang="fr-FR" altLang="fr-FR" sz="1100" dirty="0">
                <a:solidFill>
                  <a:schemeClr val="bg1"/>
                </a:solidFill>
              </a:rPr>
              <a:t>L'épreuve en circulation seule (en cas d'échec à l'épreuve CIR, le bénéfice de l'épreuve HC est conservé) est de 30 minutes.</a:t>
            </a:r>
          </a:p>
          <a:p>
            <a:endParaRPr lang="fr-FR" alt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19972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2"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CER74 SERVETTAZ</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 BIS AVENUE DE THONES 74000 ANNECY</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371452"/>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2362974" cy="1727524"/>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COURS DE CODE EXPOSANT LES GRANDS THEMES DE SECURITE ROUTIERE (ALCOOL ET STUPEFIANT, VITESSE, FATIGUE…) SONT ORGANISE LORS DES STAGES DE CODE.</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POUR LES HORAIRES ET LES DATES SE RENSEIGNER A L’ACCUEUIL.</a:t>
            </a:r>
          </a:p>
          <a:p>
            <a:pPr marL="0" marR="0" lvl="0" indent="0" algn="l" defTabSz="342900" rtl="0" eaLnBrk="1" fontAlgn="auto" latinLnBrk="0" hangingPunct="1">
              <a:lnSpc>
                <a:spcPct val="150000"/>
              </a:lnSpc>
              <a:spcBef>
                <a:spcPts val="0"/>
              </a:spcBef>
              <a:spcAft>
                <a:spcPts val="0"/>
              </a:spcAft>
              <a:buClrTx/>
              <a:buSzTx/>
              <a:buFontTx/>
              <a:buNone/>
              <a:tabLst/>
              <a:defRPr/>
            </a:pPr>
            <a:endParaRPr kumimoji="0" lang="fr-FR" alt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13h00 – 18h00 </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13h00       13h00 – 18h30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13h00       14h00 – 19h00</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JEU.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13h00        13h00 </a:t>
            </a:r>
            <a:r>
              <a:rPr kumimoji="0" lang="fr-FR" altLang="fr-FR" sz="900" b="0" i="0" u="none" strike="noStrike" kern="1200" cap="none" spc="0" normalizeH="0" baseline="0" noProof="0">
                <a:ln>
                  <a:noFill/>
                </a:ln>
                <a:solidFill>
                  <a:srgbClr val="D0363B"/>
                </a:solidFill>
                <a:effectLst/>
                <a:uLnTx/>
                <a:uFillTx/>
                <a:latin typeface="Century Gothic" panose="020B0502020202020204" pitchFamily="34" charset="0"/>
                <a:ea typeface="+mn-ea"/>
                <a:cs typeface="+mn-cs"/>
              </a:rPr>
              <a:t>– 18h30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VEN.</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13h00       13h00 –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12h00       14h00 – 17h00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 </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14h00 – 18h00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JEU.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VEN.</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fr-FR" altLang="fr-FR"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fr-FR" alt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cours de code sont dispensés en présentiel par des enseignants de la conduite et de la sécurité routière titulaires d’une autorisation d’enseigner en cours de validité. </a:t>
            </a:r>
            <a:endParaRPr kumimoji="0" lang="fr-FR" alt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208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DD4C2-10B2-4FF9-9568-05FCB5B16CE3}"/>
              </a:ext>
            </a:extLst>
          </p:cNvPr>
          <p:cNvSpPr>
            <a:spLocks noGrp="1"/>
          </p:cNvSpPr>
          <p:nvPr>
            <p:ph type="title"/>
          </p:nvPr>
        </p:nvSpPr>
        <p:spPr/>
        <p:txBody>
          <a:bodyPr>
            <a:normAutofit fontScale="90000"/>
          </a:bodyPr>
          <a:lstStyle/>
          <a:p>
            <a:r>
              <a:rPr lang="fr-FR" dirty="0"/>
              <a:t>LISTE DES THEMES ABORDES LORS DES COURS</a:t>
            </a:r>
          </a:p>
        </p:txBody>
      </p:sp>
      <p:sp>
        <p:nvSpPr>
          <p:cNvPr id="3" name="Espace réservé du contenu 2">
            <a:extLst>
              <a:ext uri="{FF2B5EF4-FFF2-40B4-BE49-F238E27FC236}">
                <a16:creationId xmlns:a16="http://schemas.microsoft.com/office/drawing/2014/main" id="{C2EFFA7F-6B63-4E71-94B4-52D2795F897A}"/>
              </a:ext>
            </a:extLst>
          </p:cNvPr>
          <p:cNvSpPr>
            <a:spLocks noGrp="1"/>
          </p:cNvSpPr>
          <p:nvPr>
            <p:ph idx="1"/>
          </p:nvPr>
        </p:nvSpPr>
        <p:spPr/>
        <p:txBody>
          <a:bodyPr>
            <a:normAutofit lnSpcReduction="10000"/>
          </a:bodyPr>
          <a:lstStyle/>
          <a:p>
            <a:r>
              <a:rPr lang="fr-FR" sz="1400" dirty="0"/>
              <a:t>ARRET ET STATIONNEMENT</a:t>
            </a:r>
          </a:p>
          <a:p>
            <a:r>
              <a:rPr lang="fr-FR" sz="1400" dirty="0"/>
              <a:t>CROISEMENTS ET DEPASSEMENTS</a:t>
            </a:r>
          </a:p>
          <a:p>
            <a:r>
              <a:rPr lang="fr-FR" sz="1400" dirty="0"/>
              <a:t>REGLEMENTATION GENERALE ET DIVERSE</a:t>
            </a:r>
          </a:p>
          <a:p>
            <a:r>
              <a:rPr lang="fr-FR" sz="1400" dirty="0"/>
              <a:t>REGLES DE PRIORITE</a:t>
            </a:r>
          </a:p>
          <a:p>
            <a:r>
              <a:rPr lang="fr-FR" sz="1400" dirty="0"/>
              <a:t>ALCOOL ET STUPEFIANT</a:t>
            </a:r>
          </a:p>
          <a:p>
            <a:r>
              <a:rPr lang="fr-FR" sz="1400" dirty="0"/>
              <a:t>REGLES DE CIRCULATION</a:t>
            </a:r>
          </a:p>
          <a:p>
            <a:r>
              <a:rPr lang="fr-FR" sz="1400" dirty="0"/>
              <a:t>SIGNALISATION</a:t>
            </a:r>
          </a:p>
          <a:p>
            <a:r>
              <a:rPr lang="fr-FR" sz="1400" dirty="0"/>
              <a:t>COMPORTEMENT DANS LES TUNNELS</a:t>
            </a:r>
          </a:p>
          <a:p>
            <a:r>
              <a:rPr lang="fr-FR" sz="1400" dirty="0"/>
              <a:t>UTILISATION DES FEUX</a:t>
            </a:r>
          </a:p>
          <a:p>
            <a:r>
              <a:rPr lang="fr-FR" sz="1400" dirty="0"/>
              <a:t>RESPECT DES AUTRES USAGERS</a:t>
            </a:r>
          </a:p>
          <a:p>
            <a:r>
              <a:rPr lang="fr-FR" sz="1400" dirty="0"/>
              <a:t>VITESSE</a:t>
            </a:r>
          </a:p>
          <a:p>
            <a:pPr marL="0" indent="0">
              <a:buNone/>
            </a:pPr>
            <a:r>
              <a:rPr lang="fr-FR" sz="1000" dirty="0"/>
              <a:t>Cette liste est disponible à l’accueil sur simple demande</a:t>
            </a:r>
          </a:p>
        </p:txBody>
      </p:sp>
      <p:sp>
        <p:nvSpPr>
          <p:cNvPr id="4" name="Espace réservé du pied de page 3">
            <a:extLst>
              <a:ext uri="{FF2B5EF4-FFF2-40B4-BE49-F238E27FC236}">
                <a16:creationId xmlns:a16="http://schemas.microsoft.com/office/drawing/2014/main" id="{AA3981C8-3A6E-43DA-8894-5F2950E4929A}"/>
              </a:ext>
            </a:extLst>
          </p:cNvPr>
          <p:cNvSpPr>
            <a:spLocks noGrp="1"/>
          </p:cNvSpPr>
          <p:nvPr>
            <p:ph type="ftr" sz="quarter" idx="11"/>
          </p:nvPr>
        </p:nvSpPr>
        <p:spPr>
          <a:xfrm>
            <a:off x="5746589" y="6406046"/>
            <a:ext cx="3086100" cy="365125"/>
          </a:xfrm>
        </p:spPr>
        <p:txBody>
          <a:bodyPr/>
          <a:lstStyle/>
          <a:p>
            <a:r>
              <a:rPr lang="fr-FR" altLang="fr-FR"/>
              <a:t>CRITERE 3.1 LABEL DE L'ETAT</a:t>
            </a:r>
          </a:p>
        </p:txBody>
      </p:sp>
    </p:spTree>
    <p:extLst>
      <p:ext uri="{BB962C8B-B14F-4D97-AF65-F5344CB8AC3E}">
        <p14:creationId xmlns:p14="http://schemas.microsoft.com/office/powerpoint/2010/main" val="131989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alt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139321"/>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74 SERVETTAZ</a:t>
            </a:r>
          </a:p>
          <a:p>
            <a:pPr algn="ctr"/>
            <a:r>
              <a:rPr lang="fr-FR" altLang="fr-FR" dirty="0">
                <a:solidFill>
                  <a:schemeClr val="bg1"/>
                </a:solidFill>
                <a:latin typeface="Century Gothic" panose="020B0502020202020204" pitchFamily="34" charset="0"/>
              </a:rPr>
              <a:t>4 BIS AVENUE DE THONES</a:t>
            </a:r>
          </a:p>
          <a:p>
            <a:pPr algn="ctr"/>
            <a:r>
              <a:rPr lang="fr-FR" altLang="fr-FR" dirty="0">
                <a:solidFill>
                  <a:schemeClr val="bg1"/>
                </a:solidFill>
                <a:latin typeface="Century Gothic" panose="020B0502020202020204" pitchFamily="34" charset="0"/>
              </a:rPr>
              <a:t>74000 ANNECY</a:t>
            </a:r>
          </a:p>
          <a:p>
            <a:pPr algn="ctr"/>
            <a:r>
              <a:rPr lang="fr-FR" altLang="fr-FR" dirty="0">
                <a:solidFill>
                  <a:schemeClr val="bg1"/>
                </a:solidFill>
                <a:latin typeface="Century Gothic" panose="020B0502020202020204" pitchFamily="34" charset="0"/>
              </a:rPr>
              <a:t>contact@cer74.fr</a:t>
            </a:r>
          </a:p>
          <a:p>
            <a:pPr algn="ctr"/>
            <a:r>
              <a:rPr lang="fr-FR" altLang="fr-FR" dirty="0">
                <a:solidFill>
                  <a:schemeClr val="bg1"/>
                </a:solidFill>
                <a:latin typeface="Century Gothic" panose="020B0502020202020204" pitchFamily="34" charset="0"/>
              </a:rPr>
              <a:t>0450236996</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385894" y="6174540"/>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:E1907400040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385894" y="4585515"/>
            <a:ext cx="5971942" cy="1908215"/>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a:t>
            </a:r>
          </a:p>
          <a:p>
            <a:r>
              <a:rPr lang="fr-FR" altLang="fr-FR" sz="1200" dirty="0">
                <a:solidFill>
                  <a:schemeClr val="bg1"/>
                </a:solidFill>
                <a:latin typeface="Century Gothic" panose="020B0502020202020204" pitchFamily="34" charset="0"/>
              </a:rPr>
              <a:t>LUNDI: 9h-12h  14h-18h30</a:t>
            </a:r>
          </a:p>
          <a:p>
            <a:r>
              <a:rPr lang="fr-FR" altLang="fr-FR" sz="1200" dirty="0">
                <a:solidFill>
                  <a:schemeClr val="bg1"/>
                </a:solidFill>
                <a:latin typeface="Century Gothic" panose="020B0502020202020204" pitchFamily="34" charset="0"/>
              </a:rPr>
              <a:t>MARDI: 14h-18h30</a:t>
            </a:r>
          </a:p>
          <a:p>
            <a:r>
              <a:rPr lang="fr-FR" altLang="fr-FR" sz="1200" dirty="0">
                <a:solidFill>
                  <a:schemeClr val="bg1"/>
                </a:solidFill>
                <a:latin typeface="Century Gothic" panose="020B0502020202020204" pitchFamily="34" charset="0"/>
              </a:rPr>
              <a:t>MERCREDI: 9h-12h  14h-18h30</a:t>
            </a:r>
          </a:p>
          <a:p>
            <a:r>
              <a:rPr lang="fr-FR" altLang="fr-FR" sz="1200" dirty="0">
                <a:solidFill>
                  <a:schemeClr val="bg1"/>
                </a:solidFill>
                <a:latin typeface="Century Gothic" panose="020B0502020202020204" pitchFamily="34" charset="0"/>
              </a:rPr>
              <a:t>JEUDI: 9h-12h  14h-18h30</a:t>
            </a:r>
          </a:p>
          <a:p>
            <a:r>
              <a:rPr lang="fr-FR" altLang="fr-FR" sz="1200" dirty="0">
                <a:solidFill>
                  <a:schemeClr val="bg1"/>
                </a:solidFill>
                <a:latin typeface="Century Gothic" panose="020B0502020202020204" pitchFamily="34" charset="0"/>
              </a:rPr>
              <a:t>VENDREDI: 9h-12h  14h-18h30</a:t>
            </a:r>
          </a:p>
          <a:p>
            <a:r>
              <a:rPr lang="fr-FR" altLang="fr-FR" sz="1200" dirty="0">
                <a:solidFill>
                  <a:schemeClr val="bg1"/>
                </a:solidFill>
                <a:latin typeface="Century Gothic" panose="020B0502020202020204" pitchFamily="34" charset="0"/>
              </a:rPr>
              <a:t>SAMEDI: 8h-12h</a:t>
            </a:r>
          </a:p>
          <a:p>
            <a:r>
              <a:rPr lang="fr-FR" altLang="fr-FR" sz="1600" dirty="0">
                <a:solidFill>
                  <a:schemeClr val="bg1"/>
                </a:solidFill>
                <a:latin typeface="Century Gothic" panose="020B0502020202020204" pitchFamily="34" charset="0"/>
              </a:rPr>
              <a:t> </a:t>
            </a:r>
          </a:p>
          <a:p>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1444326" y="1158555"/>
            <a:ext cx="6457950" cy="871727"/>
          </a:xfrm>
          <a:prstGeom prst="rect">
            <a:avLst/>
          </a:prstGeom>
        </p:spPr>
        <p:txBody>
          <a:bodyPr vert="horz" lIns="68580" tIns="34290" rIns="68580" bIns="3429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defTabSz="685800">
              <a:defRPr/>
            </a:pPr>
            <a:r>
              <a:rPr lang="fr-FR" altLang="fr-FR" sz="2700" u="sng" dirty="0">
                <a:latin typeface="Century Gothic" panose="020B0502020202020204" pitchFamily="34" charset="0"/>
              </a:rPr>
              <a:t>L’ÉQUIPE du CER 74 SERVETTAZ</a:t>
            </a: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1649740" y="2716672"/>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Virginie V</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6568693" y="1938192"/>
            <a:ext cx="1137709" cy="594579"/>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endParaRPr lang="fr-FR" altLang="fr-FR" sz="1350">
              <a:solidFill>
                <a:prstClr val="white"/>
              </a:solidFill>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6613245" y="2464144"/>
            <a:ext cx="365962" cy="257989"/>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endParaRPr lang="fr-FR" altLang="fr-FR" sz="1350">
              <a:solidFill>
                <a:prstClr val="white"/>
              </a:solidFill>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6852953" y="1944479"/>
            <a:ext cx="840101" cy="600164"/>
          </a:xfrm>
          <a:prstGeom prst="rect">
            <a:avLst/>
          </a:prstGeom>
          <a:noFill/>
        </p:spPr>
        <p:txBody>
          <a:bodyPr wrap="square" numCol="1" rtlCol="0">
            <a:spAutoFit/>
          </a:bodyPr>
          <a:lstStyle/>
          <a:p>
            <a:pPr defTabSz="342900">
              <a:defRPr/>
            </a:pPr>
            <a:r>
              <a:rPr lang="fr-FR" altLang="fr-FR" sz="1200" b="1" dirty="0">
                <a:solidFill>
                  <a:prstClr val="white"/>
                </a:solidFill>
                <a:latin typeface="Century Gothic" panose="020B0502020202020204" pitchFamily="34" charset="0"/>
              </a:rPr>
              <a:t>ENJOY</a:t>
            </a:r>
            <a:br>
              <a:rPr lang="fr-FR" altLang="fr-FR" sz="1200" b="1" dirty="0">
                <a:solidFill>
                  <a:prstClr val="white"/>
                </a:solidFill>
                <a:latin typeface="Century Gothic" panose="020B0502020202020204" pitchFamily="34" charset="0"/>
              </a:rPr>
            </a:br>
            <a:r>
              <a:rPr lang="fr-FR" altLang="fr-FR" sz="1200" b="1" dirty="0">
                <a:solidFill>
                  <a:prstClr val="white"/>
                </a:solidFill>
                <a:latin typeface="Century Gothic" panose="020B0502020202020204" pitchFamily="34" charset="0"/>
              </a:rPr>
              <a:t>DRIVING</a:t>
            </a:r>
            <a:br>
              <a:rPr lang="fr-FR" altLang="fr-FR" sz="1350" dirty="0">
                <a:solidFill>
                  <a:prstClr val="white"/>
                </a:solidFill>
                <a:latin typeface="Century Gothic" panose="020B0502020202020204" pitchFamily="34" charset="0"/>
              </a:rPr>
            </a:br>
            <a:r>
              <a:rPr lang="fr-FR" altLang="fr-FR" sz="450" dirty="0">
                <a:solidFill>
                  <a:prstClr val="white"/>
                </a:solidFill>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6658401" y="1967568"/>
            <a:ext cx="360110" cy="461665"/>
          </a:xfrm>
          <a:prstGeom prst="rect">
            <a:avLst/>
          </a:prstGeom>
          <a:noFill/>
        </p:spPr>
        <p:txBody>
          <a:bodyPr wrap="square" numCol="1" rtlCol="0">
            <a:spAutoFit/>
          </a:bodyPr>
          <a:lstStyle/>
          <a:p>
            <a:pPr defTabSz="342900">
              <a:defRPr/>
            </a:pPr>
            <a:r>
              <a:rPr lang="fr-FR" altLang="fr-FR" sz="2400" b="1" dirty="0">
                <a:solidFill>
                  <a:prstClr val="white"/>
                </a:solidFill>
                <a:latin typeface="Century Gothic" panose="020B0502020202020204" pitchFamily="34" charset="0"/>
              </a:rPr>
              <a:t>#</a:t>
            </a:r>
            <a:endParaRPr lang="fr-FR" altLang="fr-FR" sz="2400" dirty="0">
              <a:solidFill>
                <a:prstClr val="white"/>
              </a:solidFill>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339715" y="5741268"/>
            <a:ext cx="2562561" cy="196208"/>
          </a:xfrm>
          <a:prstGeom prst="rect">
            <a:avLst/>
          </a:prstGeom>
          <a:noFill/>
        </p:spPr>
        <p:txBody>
          <a:bodyPr wrap="square" numCol="1" rtlCol="0">
            <a:spAutoFit/>
          </a:bodyPr>
          <a:lstStyle/>
          <a:p>
            <a:pPr defTabSz="342900">
              <a:defRPr/>
            </a:pPr>
            <a:r>
              <a:rPr lang="fr-FR" altLang="fr-FR" sz="675" dirty="0">
                <a:solidFill>
                  <a:prstClr val="black"/>
                </a:solidFill>
                <a:latin typeface="Century Gothic" panose="020B0502020202020204" pitchFamily="34" charset="0"/>
              </a:rPr>
              <a:t>CRITÈRE 4.1; 4.2; 4.3; 4.4 4.5 DU LABEL DE L’ETAT</a:t>
            </a:r>
          </a:p>
        </p:txBody>
      </p:sp>
      <p:sp>
        <p:nvSpPr>
          <p:cNvPr id="32" name="ZoneTexte 31">
            <a:extLst>
              <a:ext uri="{FF2B5EF4-FFF2-40B4-BE49-F238E27FC236}">
                <a16:creationId xmlns:a16="http://schemas.microsoft.com/office/drawing/2014/main" id="{111F1B2E-3278-491C-B818-07175B3B4706}"/>
              </a:ext>
            </a:extLst>
          </p:cNvPr>
          <p:cNvSpPr txBox="1"/>
          <p:nvPr/>
        </p:nvSpPr>
        <p:spPr>
          <a:xfrm>
            <a:off x="3447971" y="1998016"/>
            <a:ext cx="2248058" cy="276999"/>
          </a:xfrm>
          <a:prstGeom prst="rect">
            <a:avLst/>
          </a:prstGeom>
          <a:noFill/>
        </p:spPr>
        <p:txBody>
          <a:bodyPr wrap="square" numCol="1" rtlCol="0">
            <a:spAutoFit/>
          </a:bodyPr>
          <a:lstStyle/>
          <a:p>
            <a:pPr algn="ctr" defTabSz="342900">
              <a:defRPr/>
            </a:pPr>
            <a:r>
              <a:rPr lang="fr-FR" altLang="fr-FR" sz="1200" u="sng" dirty="0">
                <a:solidFill>
                  <a:srgbClr val="D0363B"/>
                </a:solidFill>
                <a:latin typeface="Century Gothic" panose="020B0502020202020204" pitchFamily="34" charset="0"/>
              </a:rPr>
              <a:t>NOS ENSEIGNANTS</a:t>
            </a:r>
            <a:endParaRPr lang="fr-FR" altLang="fr-FR" sz="1200" dirty="0">
              <a:solidFill>
                <a:srgbClr val="D0363B"/>
              </a:solidFill>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3443974" y="2759620"/>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Françoise M</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1649740" y="3532968"/>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Rémi B</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39529" y="2754486"/>
            <a:ext cx="525953" cy="565415"/>
          </a:xfrm>
          <a:prstGeom prst="rect">
            <a:avLst/>
          </a:prstGeom>
        </p:spPr>
      </p:pic>
      <p:sp>
        <p:nvSpPr>
          <p:cNvPr id="49" name="Rectangle : coins arrondis 48">
            <a:extLst>
              <a:ext uri="{FF2B5EF4-FFF2-40B4-BE49-F238E27FC236}">
                <a16:creationId xmlns:a16="http://schemas.microsoft.com/office/drawing/2014/main" id="{395C230B-B460-4F15-9842-3A324636893A}"/>
              </a:ext>
            </a:extLst>
          </p:cNvPr>
          <p:cNvSpPr/>
          <p:nvPr/>
        </p:nvSpPr>
        <p:spPr>
          <a:xfrm>
            <a:off x="3443974" y="3538232"/>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Benjamin T</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Formation code</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p>
          <a:p>
            <a:pPr algn="ctr" defTabSz="342900">
              <a:defRPr/>
            </a:pPr>
            <a:r>
              <a:rPr lang="fr-FR" altLang="fr-FR" sz="600" dirty="0">
                <a:solidFill>
                  <a:prstClr val="black"/>
                </a:solidFill>
                <a:latin typeface="Century Gothic" panose="020B0502020202020204" pitchFamily="34" charset="0"/>
              </a:rPr>
              <a:t>- B96</a:t>
            </a: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736891" y="3599404"/>
            <a:ext cx="525953" cy="572742"/>
          </a:xfrm>
          <a:prstGeom prst="rect">
            <a:avLst/>
          </a:prstGeom>
        </p:spPr>
      </p:pic>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705282" y="2808684"/>
            <a:ext cx="525953" cy="565415"/>
          </a:xfrm>
          <a:prstGeom prst="rect">
            <a:avLst/>
          </a:prstGeom>
        </p:spPr>
      </p:pic>
      <p:pic>
        <p:nvPicPr>
          <p:cNvPr id="53" name="Image 52">
            <a:extLst>
              <a:ext uri="{FF2B5EF4-FFF2-40B4-BE49-F238E27FC236}">
                <a16:creationId xmlns:a16="http://schemas.microsoft.com/office/drawing/2014/main" id="{1EB43B3B-312A-4C6C-A519-C7CF5AE0F5C8}"/>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83008" y="4509935"/>
            <a:ext cx="525953" cy="572742"/>
          </a:xfrm>
          <a:prstGeom prst="rect">
            <a:avLst/>
          </a:prstGeom>
        </p:spPr>
      </p:pic>
      <p:pic>
        <p:nvPicPr>
          <p:cNvPr id="65" name="Image 64">
            <a:extLst>
              <a:ext uri="{FF2B5EF4-FFF2-40B4-BE49-F238E27FC236}">
                <a16:creationId xmlns:a16="http://schemas.microsoft.com/office/drawing/2014/main" id="{9A4F0361-C128-4ADD-9D7D-FD5E5989D86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29564" y="3599404"/>
            <a:ext cx="525953" cy="572742"/>
          </a:xfrm>
          <a:prstGeom prst="rect">
            <a:avLst/>
          </a:prstGeom>
        </p:spPr>
      </p:pic>
      <p:pic>
        <p:nvPicPr>
          <p:cNvPr id="66" name="Image 65">
            <a:extLst>
              <a:ext uri="{FF2B5EF4-FFF2-40B4-BE49-F238E27FC236}">
                <a16:creationId xmlns:a16="http://schemas.microsoft.com/office/drawing/2014/main" id="{66EAAA56-275C-4C6F-BD32-2CBC1024D86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705282" y="4509935"/>
            <a:ext cx="525953" cy="572742"/>
          </a:xfrm>
          <a:prstGeom prst="rect">
            <a:avLst/>
          </a:prstGeom>
        </p:spPr>
      </p:pic>
      <p:sp>
        <p:nvSpPr>
          <p:cNvPr id="5" name="Rectangle : coins arrondis 4">
            <a:extLst>
              <a:ext uri="{FF2B5EF4-FFF2-40B4-BE49-F238E27FC236}">
                <a16:creationId xmlns:a16="http://schemas.microsoft.com/office/drawing/2014/main" id="{C6B93EBC-8D13-72C5-C0FC-E14F995A39C5}"/>
              </a:ext>
            </a:extLst>
          </p:cNvPr>
          <p:cNvSpPr/>
          <p:nvPr/>
        </p:nvSpPr>
        <p:spPr>
          <a:xfrm>
            <a:off x="5513320" y="2752749"/>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Caroline B</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pic>
        <p:nvPicPr>
          <p:cNvPr id="7" name="Image 6">
            <a:extLst>
              <a:ext uri="{FF2B5EF4-FFF2-40B4-BE49-F238E27FC236}">
                <a16:creationId xmlns:a16="http://schemas.microsoft.com/office/drawing/2014/main" id="{23E2531D-6095-0CA1-BFBE-7203697E7CA5}"/>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6747051" y="2845908"/>
            <a:ext cx="525953" cy="565415"/>
          </a:xfrm>
          <a:prstGeom prst="rect">
            <a:avLst/>
          </a:prstGeom>
        </p:spPr>
      </p:pic>
      <p:sp>
        <p:nvSpPr>
          <p:cNvPr id="11" name="Rectangle : coins arrondis 10">
            <a:extLst>
              <a:ext uri="{FF2B5EF4-FFF2-40B4-BE49-F238E27FC236}">
                <a16:creationId xmlns:a16="http://schemas.microsoft.com/office/drawing/2014/main" id="{DF77DC30-66B0-0F7D-4434-C7694FA62149}"/>
              </a:ext>
            </a:extLst>
          </p:cNvPr>
          <p:cNvSpPr/>
          <p:nvPr/>
        </p:nvSpPr>
        <p:spPr>
          <a:xfrm>
            <a:off x="1609735" y="4414252"/>
            <a:ext cx="1250798" cy="64837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Bruno D</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p>
          <a:p>
            <a:pPr algn="ctr" defTabSz="342900">
              <a:defRPr/>
            </a:pPr>
            <a:r>
              <a:rPr lang="fr-FR" altLang="fr-FR" sz="600" dirty="0">
                <a:solidFill>
                  <a:prstClr val="black"/>
                </a:solidFill>
                <a:latin typeface="Century Gothic" panose="020B0502020202020204" pitchFamily="34" charset="0"/>
              </a:rPr>
              <a:t>-B96</a:t>
            </a:r>
          </a:p>
          <a:p>
            <a:pPr algn="ctr" defTabSz="342900">
              <a:defRPr/>
            </a:pPr>
            <a:r>
              <a:rPr lang="fr-FR" altLang="fr-FR" sz="600" dirty="0">
                <a:solidFill>
                  <a:prstClr val="black"/>
                </a:solidFill>
                <a:latin typeface="Century Gothic" panose="020B0502020202020204" pitchFamily="34" charset="0"/>
              </a:rPr>
              <a:t>-A2 A1</a:t>
            </a:r>
          </a:p>
          <a:p>
            <a:pPr algn="ctr" defTabSz="342900">
              <a:defRPr/>
            </a:pPr>
            <a:r>
              <a:rPr lang="fr-FR" altLang="fr-FR" sz="600" dirty="0">
                <a:solidFill>
                  <a:prstClr val="black"/>
                </a:solidFill>
                <a:latin typeface="Century Gothic" panose="020B0502020202020204" pitchFamily="34" charset="0"/>
              </a:rPr>
              <a:t>-Passerelle A2A</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sp>
        <p:nvSpPr>
          <p:cNvPr id="12" name="Rectangle : coins arrondis 11">
            <a:extLst>
              <a:ext uri="{FF2B5EF4-FFF2-40B4-BE49-F238E27FC236}">
                <a16:creationId xmlns:a16="http://schemas.microsoft.com/office/drawing/2014/main" id="{3C967D2A-A749-05C3-2EE3-EC52022A5076}"/>
              </a:ext>
            </a:extLst>
          </p:cNvPr>
          <p:cNvSpPr/>
          <p:nvPr/>
        </p:nvSpPr>
        <p:spPr>
          <a:xfrm>
            <a:off x="3420208" y="4414251"/>
            <a:ext cx="1250798" cy="64837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Bruno Z</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p>
          <a:p>
            <a:pPr algn="ctr" defTabSz="342900">
              <a:defRPr/>
            </a:pPr>
            <a:r>
              <a:rPr lang="fr-FR" altLang="fr-FR" sz="600" dirty="0">
                <a:solidFill>
                  <a:prstClr val="black"/>
                </a:solidFill>
                <a:latin typeface="Century Gothic" panose="020B0502020202020204" pitchFamily="34" charset="0"/>
              </a:rPr>
              <a:t>-B96</a:t>
            </a:r>
          </a:p>
          <a:p>
            <a:pPr algn="ctr" defTabSz="342900">
              <a:defRPr/>
            </a:pPr>
            <a:r>
              <a:rPr lang="fr-FR" altLang="fr-FR" sz="600" dirty="0">
                <a:solidFill>
                  <a:prstClr val="black"/>
                </a:solidFill>
                <a:latin typeface="Century Gothic" panose="020B0502020202020204" pitchFamily="34" charset="0"/>
              </a:rPr>
              <a:t>-A2 A1</a:t>
            </a:r>
          </a:p>
          <a:p>
            <a:pPr algn="ctr" defTabSz="342900">
              <a:defRPr/>
            </a:pPr>
            <a:r>
              <a:rPr lang="fr-FR" altLang="fr-FR" sz="600" dirty="0">
                <a:solidFill>
                  <a:prstClr val="black"/>
                </a:solidFill>
                <a:latin typeface="Century Gothic" panose="020B0502020202020204" pitchFamily="34" charset="0"/>
              </a:rPr>
              <a:t>-Passerelle A2A</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pic>
        <p:nvPicPr>
          <p:cNvPr id="2" name="Image 1">
            <a:extLst>
              <a:ext uri="{FF2B5EF4-FFF2-40B4-BE49-F238E27FC236}">
                <a16:creationId xmlns:a16="http://schemas.microsoft.com/office/drawing/2014/main" id="{61284EC9-739F-4E41-DC42-4910DA5DB149}"/>
              </a:ext>
            </a:extLst>
          </p:cNvPr>
          <p:cNvPicPr>
            <a:picLocks noChangeAspect="1"/>
          </p:cNvPicPr>
          <p:nvPr/>
        </p:nvPicPr>
        <p:blipFill>
          <a:blip r:embed="rId4"/>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151215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2918" y="2205211"/>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5314" y="2202806"/>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4752881" y="2207267"/>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PERMIS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a:t>
            </a:r>
            <a:endParaRPr lang="fr-FR" altLang="fr-FR" sz="1400" dirty="0">
              <a:solidFill>
                <a:srgbClr val="D0363B"/>
              </a:solidFill>
              <a:latin typeface="Century Gothic" panose="020B0502020202020204" pitchFamily="34" charset="0"/>
            </a:endParaRPr>
          </a:p>
          <a:p>
            <a:r>
              <a:rPr lang="fr-FR" altLang="fr-FR" sz="1400" dirty="0">
                <a:solidFill>
                  <a:srgbClr val="D0363B"/>
                </a:solidFill>
                <a:latin typeface="Century Gothic" panose="020B0502020202020204" pitchFamily="34" charset="0"/>
              </a:rPr>
              <a:t>Délaissée RD1201 SAINT MARTIN DE BELLEVUE</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10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a:solidFill>
                  <a:srgbClr val="D0363B"/>
                </a:solidFill>
                <a:latin typeface="Century Gothic" panose="020B0502020202020204" pitchFamily="34" charset="0"/>
              </a:rPr>
              <a:t>15</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r>
              <a:rPr lang="fr-FR" altLang="fr-FR" sz="1400" dirty="0">
                <a:latin typeface="Century Gothic" panose="020B0502020202020204" pitchFamily="34" charset="0"/>
              </a:rPr>
              <a:t>Le point de RDV se fait toujours à la piste</a:t>
            </a: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74 SERVETTAZ</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TotalTime>
  <Words>3540</Words>
  <Application>Microsoft Office PowerPoint</Application>
  <PresentationFormat>Affichage à l'écran (4:3)</PresentationFormat>
  <Paragraphs>360</Paragraphs>
  <Slides>22</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Century Gothic</vt:lpstr>
      <vt:lpstr>Calibri</vt:lpstr>
      <vt:lpstr>Arial</vt:lpstr>
      <vt:lpstr>Montserrat</vt:lpstr>
      <vt:lpstr>Wingdings</vt:lpstr>
      <vt:lpstr>Conception personnalisée</vt:lpstr>
      <vt:lpstr>1_Conception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LISTE DES THEMES ABORDES LORS DES COURS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Direction CER74</cp:lastModifiedBy>
  <cp:revision>211</cp:revision>
  <cp:lastPrinted>2018-06-11T14:13:36Z</cp:lastPrinted>
  <dcterms:created xsi:type="dcterms:W3CDTF">2016-11-16T10:38:42Z</dcterms:created>
  <dcterms:modified xsi:type="dcterms:W3CDTF">2024-12-16T07:06:01Z</dcterms:modified>
</cp:coreProperties>
</file>